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2" r:id="rId6"/>
    <p:sldId id="265" r:id="rId7"/>
    <p:sldId id="263" r:id="rId8"/>
    <p:sldId id="266" r:id="rId9"/>
    <p:sldId id="269" r:id="rId10"/>
    <p:sldId id="277" r:id="rId11"/>
    <p:sldId id="274" r:id="rId12"/>
    <p:sldId id="275" r:id="rId13"/>
    <p:sldId id="276" r:id="rId14"/>
    <p:sldId id="279" r:id="rId15"/>
    <p:sldId id="280" r:id="rId16"/>
    <p:sldId id="281" r:id="rId17"/>
    <p:sldId id="282" r:id="rId18"/>
    <p:sldId id="278" r:id="rId19"/>
    <p:sldId id="283" r:id="rId20"/>
    <p:sldId id="271" r:id="rId21"/>
    <p:sldId id="284" r:id="rId22"/>
    <p:sldId id="267" r:id="rId23"/>
    <p:sldId id="26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022"/>
    <a:srgbClr val="C406D8"/>
    <a:srgbClr val="800080"/>
    <a:srgbClr val="FFB9FF"/>
    <a:srgbClr val="FF00FF"/>
    <a:srgbClr val="5B0F5D"/>
    <a:srgbClr val="FF9933"/>
    <a:srgbClr val="FF99FF"/>
    <a:srgbClr val="EA5B0C"/>
    <a:srgbClr val="9D1B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16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CCA1-BD77-4ECE-8EE4-2F4B6B35498A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D643-B947-4C0C-B566-0958E2372B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D643-B947-4C0C-B566-0958E2372B0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956F-A881-47B1-B075-EFB7B203F419}" type="datetimeFigureOut">
              <a:rPr lang="it-IT" smtClean="0"/>
              <a:pPr/>
              <a:t>27/07/2013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2435-E2F1-4C3B-B242-3EAE6E95F8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r>
              <a:rPr lang="it-IT" sz="58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8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928670"/>
            <a:ext cx="914400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it-IT" sz="3600" dirty="0" smtClean="0">
                <a:ln>
                  <a:solidFill>
                    <a:srgbClr val="5B0F5D"/>
                  </a:solidFill>
                </a:ln>
                <a:gradFill flip="none" rotWithShape="1">
                  <a:gsLst>
                    <a:gs pos="0">
                      <a:srgbClr val="EF9107"/>
                    </a:gs>
                    <a:gs pos="50000">
                      <a:srgbClr val="FA5022"/>
                    </a:gs>
                    <a:gs pos="100000">
                      <a:srgbClr val="C406D8"/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COME DESCRIVERE</a:t>
            </a:r>
          </a:p>
          <a:p>
            <a:pPr algn="ctr">
              <a:lnSpc>
                <a:spcPct val="120000"/>
              </a:lnSpc>
            </a:pPr>
            <a:r>
              <a:rPr lang="it-IT" sz="3400" dirty="0" smtClean="0">
                <a:solidFill>
                  <a:srgbClr val="6B116D"/>
                </a:solidFill>
                <a:latin typeface="Stencil Std" pitchFamily="82" charset="0"/>
              </a:rPr>
              <a:t>PERSONE, ANIMALI, OGGETTI, EDIFICI,</a:t>
            </a:r>
          </a:p>
          <a:p>
            <a:pPr algn="ctr">
              <a:lnSpc>
                <a:spcPct val="120000"/>
              </a:lnSpc>
            </a:pPr>
            <a:r>
              <a:rPr lang="it-IT" sz="3400" dirty="0" smtClean="0">
                <a:solidFill>
                  <a:srgbClr val="6B116D"/>
                </a:solidFill>
                <a:latin typeface="Stencil Std" pitchFamily="82" charset="0"/>
              </a:rPr>
              <a:t>AMBIENTI e PAESAGGI</a:t>
            </a:r>
            <a:endParaRPr kumimoji="0" lang="it-IT" sz="3400" b="0" i="0" u="none" strike="noStrike" kern="1200" cap="none" spc="0" normalizeH="0" baseline="0" noProof="0" dirty="0">
              <a:ln>
                <a:noFill/>
              </a:ln>
              <a:solidFill>
                <a:srgbClr val="6B116D"/>
              </a:solidFill>
              <a:effectLst/>
              <a:uLnTx/>
              <a:uFillTx/>
              <a:latin typeface="Stencil Std" pitchFamily="82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8573">
            <a:off x="383599" y="3351739"/>
            <a:ext cx="3569592" cy="2523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9186">
            <a:off x="5299383" y="3347502"/>
            <a:ext cx="3406154" cy="2587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magine 6" descr="vasi colorat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286256"/>
            <a:ext cx="3441553" cy="2571744"/>
          </a:xfrm>
          <a:prstGeom prst="rect">
            <a:avLst/>
          </a:prstGeom>
        </p:spPr>
      </p:pic>
      <p:pic>
        <p:nvPicPr>
          <p:cNvPr id="8" name="Immagine 7" descr="torr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4518660"/>
            <a:ext cx="1417320" cy="2339340"/>
          </a:xfrm>
          <a:prstGeom prst="rect">
            <a:avLst/>
          </a:prstGeom>
        </p:spPr>
      </p:pic>
      <p:pic>
        <p:nvPicPr>
          <p:cNvPr id="9" name="Immagine 8" descr="gir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97" y="2161409"/>
            <a:ext cx="1571604" cy="4696591"/>
          </a:xfrm>
          <a:prstGeom prst="rect">
            <a:avLst/>
          </a:prstGeom>
        </p:spPr>
      </p:pic>
      <p:pic>
        <p:nvPicPr>
          <p:cNvPr id="10" name="Immagine 9" descr="chiuaha in tazz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" y="4643446"/>
            <a:ext cx="2146332" cy="221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it-IT" sz="4700" dirty="0" err="1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deScrivi</a:t>
            </a:r>
            <a:r>
              <a:rPr lang="it-IT" sz="47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 </a:t>
            </a:r>
            <a:r>
              <a:rPr lang="it-IT" sz="47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una persona</a:t>
            </a:r>
            <a:endParaRPr lang="it-IT" sz="47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4500570"/>
            <a:ext cx="8858280" cy="2272417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it-IT" sz="23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+mj-lt"/>
              </a:rPr>
              <a:t>DESCRIVI IL TUO ABBIGLIAMENTO: </a:t>
            </a:r>
          </a:p>
          <a:p>
            <a:pPr>
              <a:lnSpc>
                <a:spcPts val="2000"/>
              </a:lnSpc>
            </a:pPr>
            <a:r>
              <a:rPr lang="it-IT" sz="1900" b="1" dirty="0" smtClean="0">
                <a:solidFill>
                  <a:srgbClr val="5B0F5D"/>
                </a:solidFill>
                <a:latin typeface="Lucida Sans" pitchFamily="34" charset="0"/>
              </a:rPr>
              <a:t>Oggi io indosso... </a:t>
            </a:r>
          </a:p>
          <a:p>
            <a:pPr>
              <a:lnSpc>
                <a:spcPts val="2000"/>
              </a:lnSpc>
            </a:pP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Come sei vestito oggi? Descrivi il tuo look, scrivi quali abiti indossi, di che tessuto sono fatti, qual è il loro colore, che tipo di scarpe porti, ecc. Poi disegnati.</a:t>
            </a:r>
          </a:p>
          <a:p>
            <a:pPr>
              <a:lnSpc>
                <a:spcPts val="2400"/>
              </a:lnSpc>
            </a:pPr>
            <a:r>
              <a:rPr lang="it-IT" sz="23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+mj-lt"/>
              </a:rPr>
              <a:t>DESCRIVI UNA PERSONA: </a:t>
            </a:r>
          </a:p>
          <a:p>
            <a:pPr>
              <a:lnSpc>
                <a:spcPts val="2000"/>
              </a:lnSpc>
            </a:pPr>
            <a:r>
              <a:rPr lang="it-IT" sz="1900" b="1" dirty="0" smtClean="0">
                <a:solidFill>
                  <a:srgbClr val="5B0F5D"/>
                </a:solidFill>
                <a:latin typeface="Lucida Sans" pitchFamily="34" charset="0"/>
              </a:rPr>
              <a:t>Oggi voglio parlarvi del mio compagno di banco. </a:t>
            </a:r>
          </a:p>
          <a:p>
            <a:pPr>
              <a:lnSpc>
                <a:spcPts val="2000"/>
              </a:lnSpc>
            </a:pP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Realizza un </a:t>
            </a:r>
            <a:r>
              <a:rPr lang="it-IT" sz="1900" b="1" dirty="0" smtClean="0">
                <a:solidFill>
                  <a:srgbClr val="5B0F5D"/>
                </a:solidFill>
                <a:latin typeface="Lucida Sans" pitchFamily="34" charset="0"/>
              </a:rPr>
              <a:t>ipertesto</a:t>
            </a: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 allegando file immagine e audio.</a:t>
            </a:r>
            <a:endParaRPr lang="it-IT" sz="1900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17" name="Immagine 16" descr="e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714356"/>
            <a:ext cx="246472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 descr="hip-hop-danc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642917"/>
            <a:ext cx="3500462" cy="210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 descr="tom e bill da piccoli tokio hot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56" y="714356"/>
            <a:ext cx="1720100" cy="206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1" descr="compagni diban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88" y="2643183"/>
            <a:ext cx="312399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magine 22" descr="bionda con libri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5" y="2714620"/>
            <a:ext cx="1555113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magine 23" descr="scritta hip hop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1214422"/>
            <a:ext cx="1183748" cy="121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magine 24" descr="Emo_fashion_ki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2857496"/>
            <a:ext cx="719736" cy="163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magine 25" descr="emo look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3042" y="150017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uppo 13"/>
          <p:cNvGrpSpPr/>
          <p:nvPr/>
        </p:nvGrpSpPr>
        <p:grpSpPr>
          <a:xfrm>
            <a:off x="7715273" y="2686054"/>
            <a:ext cx="1143009" cy="1602623"/>
            <a:chOff x="7358082" y="982876"/>
            <a:chExt cx="1571637" cy="2026321"/>
          </a:xfrm>
        </p:grpSpPr>
        <p:pic>
          <p:nvPicPr>
            <p:cNvPr id="12" name="Immagine 11" descr="icona testi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 flipH="1">
              <a:off x="7358082" y="982877"/>
              <a:ext cx="1571637" cy="1571636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7358082" y="2425478"/>
              <a:ext cx="1571636" cy="58371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latin typeface="+mj-lt"/>
                </a:rPr>
                <a:t>Lavora sul quaderno</a:t>
              </a:r>
              <a:endParaRPr lang="it-IT" sz="12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it-IT" sz="5400" dirty="0" err="1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deScrivere</a:t>
            </a:r>
            <a:r>
              <a:rPr lang="it-IT" sz="54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 </a:t>
            </a: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animale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44" y="1071546"/>
            <a:ext cx="9001156" cy="97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per descrivere un animale bisogna considerare alcuni aspetti importanti: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5752" y="2357430"/>
            <a:ext cx="5143504" cy="4154984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che animale è, specie, razza ...</a:t>
            </a:r>
          </a:p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come si chiama, nel caso in cui si tratti di un animale domestico</a:t>
            </a:r>
          </a:p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l'ambiente in cui vive </a:t>
            </a:r>
          </a:p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le caratteristiche fisiche: da cosa è ricoperto il suo corpo</a:t>
            </a:r>
          </a:p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i versi che produce</a:t>
            </a:r>
          </a:p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il comportamento</a:t>
            </a:r>
          </a:p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quali sentimenti suscita: tenerezza, ribrezzo, paura ...</a:t>
            </a:r>
          </a:p>
          <a:p>
            <a:pPr marL="355600" indent="-355600">
              <a:buSzPct val="12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Se si tratta di animale domestico, il rapporto che ha con te</a:t>
            </a:r>
            <a:endParaRPr lang="it-IT" sz="22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6" name="Immagine 5" descr="serpent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397" y="3222302"/>
            <a:ext cx="4719603" cy="3635698"/>
          </a:xfrm>
          <a:prstGeom prst="rect">
            <a:avLst/>
          </a:prstGeom>
        </p:spPr>
      </p:pic>
      <p:pic>
        <p:nvPicPr>
          <p:cNvPr id="9" name="Immagine 8" descr="ATT0_thu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757" y="6072206"/>
            <a:ext cx="982243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it-IT" sz="5400" dirty="0" err="1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deScrivi</a:t>
            </a:r>
            <a:r>
              <a:rPr lang="it-IT" sz="54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 </a:t>
            </a: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animale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714356"/>
            <a:ext cx="9144000" cy="53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Esercizio per la descrizione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3360007"/>
            <a:ext cx="8858312" cy="3426579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b="1" dirty="0" smtClean="0">
                <a:solidFill>
                  <a:srgbClr val="5B0F5D"/>
                </a:solidFill>
                <a:latin typeface="Lucida Sans" pitchFamily="34" charset="0"/>
              </a:rPr>
              <a:t>Scegli una delle immagini, osserva attentamente e analizza tutti i particolari, quindi fai una </a:t>
            </a:r>
            <a:r>
              <a:rPr lang="it-IT" b="1" u="sng" dirty="0" smtClean="0">
                <a:solidFill>
                  <a:srgbClr val="FA5022"/>
                </a:solidFill>
                <a:latin typeface="Lucida Sans" pitchFamily="34" charset="0"/>
              </a:rPr>
              <a:t>descrizione oggettiva</a:t>
            </a:r>
            <a:r>
              <a:rPr lang="it-IT" b="1" dirty="0" smtClean="0">
                <a:solidFill>
                  <a:srgbClr val="5B0F5D"/>
                </a:solidFill>
                <a:latin typeface="Lucida Sans" pitchFamily="34" charset="0"/>
              </a:rPr>
              <a:t>, seguendo i punti del seguente schema: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Tipo di animale, la specie e la razza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Nome del maschio, nome della femmina e nome del piccolo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Dove vive, in quale ambiente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Come è fatto: dimensioni, forma e colore del corpo, coda, peli, penne... 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Come è fatta la testa: muso, orecchie, corna, criniera, </a:t>
            </a:r>
            <a:r>
              <a:rPr lang="it-IT" dirty="0" err="1" smtClean="0">
                <a:solidFill>
                  <a:srgbClr val="5B0F5D"/>
                </a:solidFill>
                <a:latin typeface="Lucida Sans" pitchFamily="34" charset="0"/>
              </a:rPr>
              <a:t>cresta…</a:t>
            </a:r>
            <a:endParaRPr lang="it-IT" dirty="0" smtClean="0">
              <a:solidFill>
                <a:srgbClr val="5B0F5D"/>
              </a:solidFill>
              <a:latin typeface="Lucida Sans" pitchFamily="34" charset="0"/>
            </a:endParaRP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Come si riproduce, mammifero, oviparo...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Il verso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Cosa mangia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Eventuali secrezioni, veleni...</a:t>
            </a:r>
          </a:p>
          <a:p>
            <a:pPr marL="269875" indent="-269875">
              <a:lnSpc>
                <a:spcPts val="2000"/>
              </a:lnSpc>
              <a:buSzPct val="110000"/>
              <a:buBlip>
                <a:blip r:embed="rId3"/>
              </a:buBlip>
            </a:pP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In che modo è dannoso oppure utile all'uomo.</a:t>
            </a:r>
            <a:endParaRPr lang="it-IT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8" name="Immagine 7" descr="puzzo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70" y="1289248"/>
            <a:ext cx="2074714" cy="185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 descr="Cucciolo_di_fo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285860"/>
            <a:ext cx="2907000" cy="185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 descr="microcuccio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425" y="1289248"/>
            <a:ext cx="1551781" cy="185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uppo 13"/>
          <p:cNvGrpSpPr/>
          <p:nvPr/>
        </p:nvGrpSpPr>
        <p:grpSpPr>
          <a:xfrm>
            <a:off x="7572396" y="1285860"/>
            <a:ext cx="1143008" cy="1794054"/>
            <a:chOff x="7358082" y="928670"/>
            <a:chExt cx="1571636" cy="1943582"/>
          </a:xfrm>
        </p:grpSpPr>
        <p:pic>
          <p:nvPicPr>
            <p:cNvPr id="12" name="Immagine 11" descr="icona testi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 flipH="1">
              <a:off x="7358082" y="928670"/>
              <a:ext cx="1571636" cy="1571636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7358082" y="2425479"/>
              <a:ext cx="1571636" cy="4467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latin typeface="+mj-lt"/>
                </a:rPr>
                <a:t>Lavora sul quaderno</a:t>
              </a:r>
              <a:endParaRPr lang="it-IT" sz="1200" dirty="0">
                <a:latin typeface="+mj-lt"/>
              </a:endParaRPr>
            </a:p>
          </p:txBody>
        </p:sp>
      </p:grpSp>
      <p:pic>
        <p:nvPicPr>
          <p:cNvPr id="15" name="Immagine 14" descr="5 sensi  icone TRASP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1595" y="5576908"/>
            <a:ext cx="1228123" cy="1066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42876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it-IT" sz="5400" dirty="0" err="1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deScrivere</a:t>
            </a:r>
            <a:r>
              <a:rPr lang="it-IT" sz="54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 </a:t>
            </a: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oggetto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44" y="964435"/>
            <a:ext cx="900115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per descrivere un oggetto bisogna considerare i seguenti aspetti: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2078734"/>
            <a:ext cx="5214974" cy="4493538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tutte le informazioni sull'oggetto provenienti dai </a:t>
            </a:r>
            <a:r>
              <a:rPr lang="it-IT" sz="2200" b="1" dirty="0" smtClean="0">
                <a:solidFill>
                  <a:srgbClr val="FA5022"/>
                </a:solidFill>
                <a:latin typeface="Lucida Sans" pitchFamily="34" charset="0"/>
              </a:rPr>
              <a:t>5 sensi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la dimensione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la forma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il colore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il materiale di cui è fatto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il suono che emette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l'odore che emana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Il luogo in cui si trova 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la posizione precisa (mediante gli indicatori spaziali)</a:t>
            </a:r>
          </a:p>
          <a:p>
            <a:pPr marL="269875" indent="-269875"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la sensazione e lo stato d’animo che suscita</a:t>
            </a:r>
            <a:endParaRPr lang="it-IT" sz="22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15" name="Immagine 14" descr="5 sensi  icone TRAS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9" y="2571744"/>
            <a:ext cx="1233612" cy="1071570"/>
          </a:xfrm>
          <a:prstGeom prst="rect">
            <a:avLst/>
          </a:prstGeom>
        </p:spPr>
      </p:pic>
      <p:pic>
        <p:nvPicPr>
          <p:cNvPr id="14" name="Immagine 13" descr="vaso trasparent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727" y="2643182"/>
            <a:ext cx="3879867" cy="4021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it-IT" sz="5400" dirty="0" err="1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deScrivi</a:t>
            </a:r>
            <a:r>
              <a:rPr lang="it-IT" sz="54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 </a:t>
            </a: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degli oggetti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821061"/>
            <a:ext cx="9144000" cy="97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Esercizio di descrizione</a:t>
            </a:r>
          </a:p>
          <a:p>
            <a:pPr algn="ctr">
              <a:lnSpc>
                <a:spcPts val="3400"/>
              </a:lnSpc>
            </a:pPr>
            <a:r>
              <a:rPr lang="it-IT" sz="3200" i="1" dirty="0" err="1" smtClean="0">
                <a:solidFill>
                  <a:srgbClr val="6B116D"/>
                </a:solidFill>
                <a:latin typeface="Elephant" pitchFamily="18" charset="0"/>
              </a:rPr>
              <a:t>still</a:t>
            </a:r>
            <a:r>
              <a:rPr lang="it-IT" sz="3200" i="1" dirty="0" smtClean="0">
                <a:solidFill>
                  <a:srgbClr val="6B116D"/>
                </a:solidFill>
                <a:latin typeface="Elephant" pitchFamily="18" charset="0"/>
              </a:rPr>
              <a:t> life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786322"/>
            <a:ext cx="7358114" cy="1862048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110000"/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Scegli una delle due immagini, osserva attentamente e analizza gli elementi presenti, partendo dal primissimo piano, quindi, fai una </a:t>
            </a:r>
            <a:r>
              <a:rPr lang="it-IT" sz="2200" b="1" dirty="0" smtClean="0">
                <a:solidFill>
                  <a:srgbClr val="5B0F5D"/>
                </a:solidFill>
                <a:latin typeface="Lucida Sans" pitchFamily="34" charset="0"/>
              </a:rPr>
              <a:t>descrizione oggettiva</a:t>
            </a: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, usando gli </a:t>
            </a:r>
            <a:r>
              <a:rPr lang="it-IT" sz="2200" b="1" dirty="0" smtClean="0">
                <a:solidFill>
                  <a:srgbClr val="FA5022"/>
                </a:solidFill>
                <a:latin typeface="Lucida Sans" pitchFamily="34" charset="0"/>
              </a:rPr>
              <a:t>indicatori spaziali</a:t>
            </a: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 (al centro, di lato, a destra, sopra ...). Infine, disegna la natura morta prescelta.</a:t>
            </a:r>
            <a:endParaRPr lang="it-IT" sz="22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8" name="Immagine 7" descr="cesto frut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6" y="1785926"/>
            <a:ext cx="4331964" cy="2786082"/>
          </a:xfrm>
          <a:prstGeom prst="rect">
            <a:avLst/>
          </a:prstGeom>
        </p:spPr>
      </p:pic>
      <p:pic>
        <p:nvPicPr>
          <p:cNvPr id="9" name="Immagine 8" descr="cesto ortagg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61" y="1603797"/>
            <a:ext cx="4308357" cy="3111087"/>
          </a:xfrm>
          <a:prstGeom prst="rect">
            <a:avLst/>
          </a:prstGeom>
        </p:spPr>
      </p:pic>
      <p:pic>
        <p:nvPicPr>
          <p:cNvPr id="15" name="Immagine 14" descr="5 sensi  icone TRAS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19" y="1071546"/>
            <a:ext cx="986889" cy="857256"/>
          </a:xfrm>
          <a:prstGeom prst="rect">
            <a:avLst/>
          </a:prstGeom>
        </p:spPr>
      </p:pic>
      <p:grpSp>
        <p:nvGrpSpPr>
          <p:cNvPr id="10" name="Gruppo 13"/>
          <p:cNvGrpSpPr/>
          <p:nvPr/>
        </p:nvGrpSpPr>
        <p:grpSpPr>
          <a:xfrm>
            <a:off x="7643834" y="4643446"/>
            <a:ext cx="1214446" cy="2000240"/>
            <a:chOff x="7358082" y="928670"/>
            <a:chExt cx="1571636" cy="2158356"/>
          </a:xfrm>
        </p:grpSpPr>
        <p:pic>
          <p:nvPicPr>
            <p:cNvPr id="11" name="Immagine 10" descr="icona testi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 flipH="1">
              <a:off x="7358082" y="928670"/>
              <a:ext cx="1571636" cy="1571636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7358082" y="2425478"/>
              <a:ext cx="1571636" cy="66154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+mj-lt"/>
                </a:rPr>
                <a:t>Lavora sul quaderno</a:t>
              </a:r>
              <a:endParaRPr lang="it-IT" sz="14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it-IT" sz="52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br>
              <a:rPr lang="it-IT" sz="52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</a:br>
            <a:r>
              <a:rPr lang="it-IT" sz="52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descrivere un luogo</a:t>
            </a:r>
            <a:endParaRPr lang="it-IT" sz="52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2844" y="1500174"/>
            <a:ext cx="9001156" cy="100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per descrivere un luogo bisogna considerare alcuni aspetti importanti: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2858058"/>
            <a:ext cx="3143272" cy="3170099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69875" indent="-269875">
              <a:lnSpc>
                <a:spcPts val="2400"/>
              </a:lnSpc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ciò che si osserva in primo piano,</a:t>
            </a:r>
          </a:p>
          <a:p>
            <a:pPr marL="269875" indent="-269875">
              <a:lnSpc>
                <a:spcPts val="2400"/>
              </a:lnSpc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ciò che si osserva in secondo piano,</a:t>
            </a:r>
          </a:p>
          <a:p>
            <a:pPr marL="269875" indent="-269875">
              <a:lnSpc>
                <a:spcPts val="2400"/>
              </a:lnSpc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ciò che si osserva sullo sfondo,</a:t>
            </a:r>
          </a:p>
          <a:p>
            <a:pPr marL="269875" indent="-269875">
              <a:lnSpc>
                <a:spcPts val="2400"/>
              </a:lnSpc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colori, </a:t>
            </a:r>
          </a:p>
          <a:p>
            <a:pPr marL="269875" indent="-269875">
              <a:lnSpc>
                <a:spcPts val="2400"/>
              </a:lnSpc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suoni e rumori, </a:t>
            </a:r>
          </a:p>
          <a:p>
            <a:pPr marL="269875" indent="-269875">
              <a:lnSpc>
                <a:spcPts val="2400"/>
              </a:lnSpc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odori e profumi, </a:t>
            </a:r>
          </a:p>
          <a:p>
            <a:pPr marL="269875" indent="-269875">
              <a:lnSpc>
                <a:spcPts val="2400"/>
              </a:lnSpc>
              <a:buSzPct val="110000"/>
              <a:buBlip>
                <a:blip r:embed="rId3"/>
              </a:buBlip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temperatura.</a:t>
            </a:r>
            <a:endParaRPr lang="it-IT" sz="22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6" name="Immagine 5" descr="casa nel bos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714620"/>
            <a:ext cx="5599150" cy="372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it-IT" sz="52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descrivi </a:t>
            </a:r>
            <a:r>
              <a:rPr lang="it-IT" sz="48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paesaggio</a:t>
            </a:r>
            <a:endParaRPr lang="it-IT" sz="52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749623"/>
            <a:ext cx="9144000" cy="53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Esercizio di descrizione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5666519"/>
            <a:ext cx="7572428" cy="977191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110000"/>
            </a:pP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Osserva il paesaggio molto attentamente e descrivi cosa c’è in ogni piano, usando gli </a:t>
            </a:r>
            <a:r>
              <a:rPr lang="it-IT" sz="2200" b="1" dirty="0" smtClean="0">
                <a:solidFill>
                  <a:srgbClr val="FA5022"/>
                </a:solidFill>
                <a:latin typeface="Lucida Sans" pitchFamily="34" charset="0"/>
              </a:rPr>
              <a:t>indicatori spaziali</a:t>
            </a:r>
            <a:r>
              <a:rPr lang="it-IT" sz="2200" dirty="0" smtClean="0">
                <a:solidFill>
                  <a:srgbClr val="5B0F5D"/>
                </a:solidFill>
                <a:latin typeface="Lucida Sans" pitchFamily="34" charset="0"/>
              </a:rPr>
              <a:t> (in alto, sopra, di lato, a destra, in basso ecc.).</a:t>
            </a:r>
            <a:endParaRPr lang="it-IT" sz="22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grpSp>
        <p:nvGrpSpPr>
          <p:cNvPr id="8" name="Gruppo 13"/>
          <p:cNvGrpSpPr/>
          <p:nvPr/>
        </p:nvGrpSpPr>
        <p:grpSpPr>
          <a:xfrm>
            <a:off x="7858148" y="5214950"/>
            <a:ext cx="1143008" cy="1452502"/>
            <a:chOff x="7358082" y="928670"/>
            <a:chExt cx="1571636" cy="2194222"/>
          </a:xfrm>
        </p:grpSpPr>
        <p:pic>
          <p:nvPicPr>
            <p:cNvPr id="9" name="Immagine 8" descr="icona test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>
              <a:off x="7358082" y="928670"/>
              <a:ext cx="1571636" cy="1571636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7358082" y="2425478"/>
              <a:ext cx="1571636" cy="69741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latin typeface="+mj-lt"/>
                </a:rPr>
                <a:t>Lavora sul quaderno</a:t>
              </a:r>
              <a:endParaRPr lang="it-IT" sz="1200" dirty="0">
                <a:latin typeface="+mj-lt"/>
              </a:endParaRPr>
            </a:p>
          </p:txBody>
        </p:sp>
      </p:grpSp>
      <p:pic>
        <p:nvPicPr>
          <p:cNvPr id="11" name="Immagine 10" descr="paesaggio castel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350354"/>
            <a:ext cx="4857784" cy="427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7429520" y="1428736"/>
            <a:ext cx="1357322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sfondo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57950" y="2428868"/>
            <a:ext cx="2500330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Secondo piano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29388" y="3743270"/>
            <a:ext cx="2357454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Primo piano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743402"/>
            <a:ext cx="3071834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Primissimo piano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cxnSp>
        <p:nvCxnSpPr>
          <p:cNvPr id="17" name="Connettore 4 16"/>
          <p:cNvCxnSpPr>
            <a:stCxn id="16" idx="1"/>
          </p:cNvCxnSpPr>
          <p:nvPr/>
        </p:nvCxnSpPr>
        <p:spPr>
          <a:xfrm rot="10800000" flipV="1">
            <a:off x="4714876" y="4943456"/>
            <a:ext cx="1143008" cy="271493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/>
          <p:nvPr/>
        </p:nvCxnSpPr>
        <p:spPr>
          <a:xfrm rot="10800000" flipV="1">
            <a:off x="4714876" y="3929066"/>
            <a:ext cx="1714512" cy="642942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>
            <a:stCxn id="14" idx="1"/>
          </p:cNvCxnSpPr>
          <p:nvPr/>
        </p:nvCxnSpPr>
        <p:spPr>
          <a:xfrm rot="10800000">
            <a:off x="3286116" y="2285993"/>
            <a:ext cx="3071834" cy="342931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/>
          <p:nvPr/>
        </p:nvCxnSpPr>
        <p:spPr>
          <a:xfrm rot="10800000" flipV="1">
            <a:off x="3571868" y="1643050"/>
            <a:ext cx="3857652" cy="357190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it-IT" sz="52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descrivi </a:t>
            </a:r>
            <a:r>
              <a:rPr lang="it-IT" sz="48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paesaggio</a:t>
            </a:r>
            <a:endParaRPr lang="it-IT" sz="52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749623"/>
            <a:ext cx="9144000" cy="53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Esercizio di descrizione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72264" y="1285860"/>
            <a:ext cx="2500298" cy="5214974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SzPct val="110000"/>
            </a:pPr>
            <a:r>
              <a:rPr lang="it-IT" sz="2100" dirty="0" smtClean="0">
                <a:solidFill>
                  <a:srgbClr val="5B0F5D"/>
                </a:solidFill>
                <a:latin typeface="Lucida Sans" pitchFamily="34" charset="0"/>
              </a:rPr>
              <a:t>Osserva molto attentamente i tre paesaggi, descrivili usando gli </a:t>
            </a:r>
            <a:r>
              <a:rPr lang="it-IT" sz="2100" b="1" dirty="0" smtClean="0">
                <a:solidFill>
                  <a:srgbClr val="FA5022"/>
                </a:solidFill>
                <a:latin typeface="Lucida Sans" pitchFamily="34" charset="0"/>
              </a:rPr>
              <a:t>indicatori spaziali </a:t>
            </a:r>
            <a:r>
              <a:rPr lang="it-IT" sz="2100" dirty="0" smtClean="0">
                <a:solidFill>
                  <a:srgbClr val="5B0F5D"/>
                </a:solidFill>
                <a:latin typeface="Lucida Sans" pitchFamily="34" charset="0"/>
              </a:rPr>
              <a:t>(in alto, di lato, a destra, sotto...), indicando cosa vedi in ogni piano. Infine, stabilisci un confronto fra i tre paesaggi ed esponi le differenti emozioni che suscitano in te.</a:t>
            </a:r>
            <a:endParaRPr lang="it-IT" sz="21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grpSp>
        <p:nvGrpSpPr>
          <p:cNvPr id="3" name="Gruppo 13"/>
          <p:cNvGrpSpPr/>
          <p:nvPr/>
        </p:nvGrpSpPr>
        <p:grpSpPr>
          <a:xfrm>
            <a:off x="3857620" y="5000636"/>
            <a:ext cx="1143008" cy="1452502"/>
            <a:chOff x="7358082" y="928670"/>
            <a:chExt cx="1571636" cy="2194222"/>
          </a:xfrm>
        </p:grpSpPr>
        <p:pic>
          <p:nvPicPr>
            <p:cNvPr id="9" name="Immagine 8" descr="icona test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 flipH="1">
              <a:off x="7358082" y="928670"/>
              <a:ext cx="1571636" cy="1571636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7358082" y="2425478"/>
              <a:ext cx="1571636" cy="69741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latin typeface="+mj-lt"/>
                </a:rPr>
                <a:t>Lavora sul quaderno</a:t>
              </a:r>
              <a:endParaRPr lang="it-IT" sz="1200" dirty="0">
                <a:latin typeface="+mj-lt"/>
              </a:endParaRPr>
            </a:p>
          </p:txBody>
        </p:sp>
      </p:grpSp>
      <p:pic>
        <p:nvPicPr>
          <p:cNvPr id="14" name="Immagine 13" descr="TROPICI TEMPE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199929"/>
            <a:ext cx="3420000" cy="244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 descr="TROPICI NUV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556855"/>
            <a:ext cx="3420000" cy="244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 descr="TROPICI SPIAGG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285860"/>
            <a:ext cx="3420000" cy="244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descrivi </a:t>
            </a: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ambiente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928670"/>
            <a:ext cx="9144000" cy="53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Esercitati a descrivere un interno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572008"/>
            <a:ext cx="7500990" cy="2157001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120000"/>
            </a:pPr>
            <a:r>
              <a:rPr lang="it-IT" sz="2100" dirty="0" smtClean="0">
                <a:solidFill>
                  <a:srgbClr val="5B0F5D"/>
                </a:solidFill>
                <a:latin typeface="Lucida Sans" pitchFamily="34" charset="0"/>
              </a:rPr>
              <a:t>Osserva attentamente le due stanze, analizza tutti gli oggetti presenti, partendo dal primissimo piano, quindi, fai prima una descrizione oggettiva, usando gli </a:t>
            </a:r>
            <a:r>
              <a:rPr lang="it-IT" sz="2100" b="1" dirty="0" smtClean="0">
                <a:solidFill>
                  <a:srgbClr val="EA5B0C"/>
                </a:solidFill>
                <a:latin typeface="Lucida Sans" pitchFamily="34" charset="0"/>
              </a:rPr>
              <a:t>indicatori spaziali </a:t>
            </a:r>
            <a:r>
              <a:rPr lang="it-IT" sz="2100" dirty="0" smtClean="0">
                <a:solidFill>
                  <a:srgbClr val="5B0F5D"/>
                </a:solidFill>
                <a:latin typeface="Lucida Sans" pitchFamily="34" charset="0"/>
              </a:rPr>
              <a:t>(in alto, di lato, a destra, sopra ecc.), e poi una descrizione soggettiva dei due ambienti, usando diversi </a:t>
            </a:r>
            <a:r>
              <a:rPr lang="it-IT" sz="2100" b="1" dirty="0" smtClean="0">
                <a:solidFill>
                  <a:srgbClr val="EA5B0C"/>
                </a:solidFill>
                <a:latin typeface="Lucida Sans" pitchFamily="34" charset="0"/>
              </a:rPr>
              <a:t>aggettivi</a:t>
            </a:r>
            <a:r>
              <a:rPr lang="it-IT" sz="2100" dirty="0" smtClean="0">
                <a:solidFill>
                  <a:srgbClr val="5B0F5D"/>
                </a:solidFill>
                <a:latin typeface="Lucida Sans" pitchFamily="34" charset="0"/>
              </a:rPr>
              <a:t>, ipotizzando a chi appartengono le due camerette.</a:t>
            </a:r>
            <a:endParaRPr lang="it-IT" sz="21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8" name="Immagine 7" descr="STANZA RAGAZZI VER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986087" cy="300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STANZA RO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46" y="1428736"/>
            <a:ext cx="4503372" cy="300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uppo 13"/>
          <p:cNvGrpSpPr/>
          <p:nvPr/>
        </p:nvGrpSpPr>
        <p:grpSpPr>
          <a:xfrm>
            <a:off x="7858180" y="4857760"/>
            <a:ext cx="1071538" cy="1645495"/>
            <a:chOff x="7358082" y="928670"/>
            <a:chExt cx="1571636" cy="2080527"/>
          </a:xfrm>
        </p:grpSpPr>
        <p:pic>
          <p:nvPicPr>
            <p:cNvPr id="12" name="Immagine 11" descr="icona testi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 flipH="1">
              <a:off x="7358082" y="928670"/>
              <a:ext cx="1571636" cy="1571636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7358082" y="2425478"/>
              <a:ext cx="1571636" cy="583719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smtClean="0">
                  <a:latin typeface="+mj-lt"/>
                </a:rPr>
                <a:t>Lavora sul quaderno</a:t>
              </a:r>
              <a:endParaRPr lang="it-IT" sz="12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2 15"/>
          <p:cNvCxnSpPr/>
          <p:nvPr/>
        </p:nvCxnSpPr>
        <p:spPr>
          <a:xfrm>
            <a:off x="5643570" y="2500306"/>
            <a:ext cx="1500198" cy="1214446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4037009" y="3249611"/>
            <a:ext cx="1071570" cy="1588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0800000" flipV="1">
            <a:off x="1857356" y="2571744"/>
            <a:ext cx="1571636" cy="1143008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mappa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8332759" cy="61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357554" y="1643050"/>
            <a:ext cx="23574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FF9933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DESCRIVERE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57158" y="5072074"/>
            <a:ext cx="250033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OGGETTIVO</a:t>
            </a:r>
          </a:p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SOGGETTIVO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286116" y="5000636"/>
            <a:ext cx="250033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FA5022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LOGICO</a:t>
            </a:r>
          </a:p>
          <a:p>
            <a:pPr algn="ctr"/>
            <a:r>
              <a:rPr lang="it-IT" sz="2800" dirty="0" smtClean="0">
                <a:ln>
                  <a:solidFill>
                    <a:srgbClr val="FA5022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SPAZIALE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143636" y="4857760"/>
            <a:ext cx="257176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6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INFORMATIVO</a:t>
            </a:r>
          </a:p>
          <a:p>
            <a:pPr algn="ctr"/>
            <a:r>
              <a:rPr lang="it-IT" sz="26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ESPRESSIVO</a:t>
            </a:r>
          </a:p>
          <a:p>
            <a:pPr algn="ctr"/>
            <a:r>
              <a:rPr lang="it-IT" sz="26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PERSUASIVO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357554" y="369159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con ordine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43636" y="369159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a scopo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1472" y="364331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in modo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4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714356"/>
            <a:ext cx="914400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400" dirty="0" smtClean="0">
                <a:solidFill>
                  <a:srgbClr val="6B116D"/>
                </a:solidFill>
                <a:latin typeface="Stencil Std" pitchFamily="82" charset="0"/>
              </a:rPr>
              <a:t>È un TIPO </a:t>
            </a:r>
            <a:r>
              <a:rPr lang="it-IT" sz="2400" dirty="0" err="1" smtClean="0">
                <a:solidFill>
                  <a:srgbClr val="6B116D"/>
                </a:solidFill>
                <a:latin typeface="Stencil Std" pitchFamily="82" charset="0"/>
              </a:rPr>
              <a:t>DI</a:t>
            </a:r>
            <a:r>
              <a:rPr lang="it-IT" sz="2400" dirty="0" smtClean="0">
                <a:solidFill>
                  <a:srgbClr val="6B116D"/>
                </a:solidFill>
                <a:latin typeface="Stencil Std" pitchFamily="82" charset="0"/>
              </a:rPr>
              <a:t> TESTO </a:t>
            </a:r>
          </a:p>
          <a:p>
            <a:pPr algn="ctr"/>
            <a:r>
              <a:rPr lang="it-IT" sz="2400" dirty="0" smtClean="0">
                <a:solidFill>
                  <a:srgbClr val="6B116D"/>
                </a:solidFill>
                <a:latin typeface="Stencil Std" pitchFamily="82" charset="0"/>
              </a:rPr>
              <a:t>CHE presenta le caratteristiche</a:t>
            </a:r>
          </a:p>
          <a:p>
            <a:pPr algn="ctr"/>
            <a:r>
              <a:rPr lang="it-IT" sz="2400" dirty="0" smtClean="0">
                <a:solidFill>
                  <a:srgbClr val="6B116D"/>
                </a:solidFill>
                <a:latin typeface="Stencil Std" pitchFamily="82" charset="0"/>
              </a:rPr>
              <a:t>di persone, animali, oggetti, ambienti E PAESAGGI</a:t>
            </a:r>
          </a:p>
          <a:p>
            <a:pPr algn="ctr"/>
            <a:r>
              <a:rPr lang="it-IT" sz="2400" dirty="0" smtClean="0">
                <a:solidFill>
                  <a:srgbClr val="6B116D"/>
                </a:solidFill>
                <a:latin typeface="Stencil Std" pitchFamily="82" charset="0"/>
              </a:rPr>
              <a:t>attraverso i </a:t>
            </a:r>
          </a:p>
          <a:p>
            <a:pPr algn="ctr"/>
            <a:r>
              <a:rPr lang="it-IT" sz="3600" b="1" dirty="0" smtClean="0">
                <a:ln>
                  <a:solidFill>
                    <a:srgbClr val="EA5B0C"/>
                  </a:solidFill>
                </a:ln>
                <a:solidFill>
                  <a:srgbClr val="C406D8"/>
                </a:solidFill>
                <a:latin typeface="Stencil Std" pitchFamily="82" charset="0"/>
              </a:rPr>
              <a:t>I CINQUE SENSI</a:t>
            </a:r>
            <a:r>
              <a:rPr lang="it-IT" sz="3600" b="1" dirty="0" smtClean="0">
                <a:solidFill>
                  <a:srgbClr val="C406D8"/>
                </a:solidFill>
                <a:latin typeface="Stencil Std" pitchFamily="82" charset="0"/>
              </a:rPr>
              <a:t> 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C406D8"/>
              </a:solidFill>
              <a:effectLst/>
              <a:uLnTx/>
              <a:uFillTx/>
              <a:latin typeface="Stencil Std" pitchFamily="82" charset="0"/>
              <a:ea typeface="+mj-ea"/>
              <a:cs typeface="+mj-cs"/>
            </a:endParaRPr>
          </a:p>
        </p:txBody>
      </p:sp>
      <p:pic>
        <p:nvPicPr>
          <p:cNvPr id="12" name="Immagine 11" descr="5 i cinque sens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95" y="2714620"/>
            <a:ext cx="337617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0" y="600076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 smtClean="0">
                <a:ln>
                  <a:solidFill>
                    <a:srgbClr val="9D1B01"/>
                  </a:solidFill>
                </a:ln>
                <a:solidFill>
                  <a:srgbClr val="FA5022"/>
                </a:solidFill>
                <a:latin typeface="Stencil Std" pitchFamily="82" charset="0"/>
              </a:rPr>
              <a:t>PER DESCRIVERE QUALCOSA/QUALCUNO </a:t>
            </a:r>
          </a:p>
          <a:p>
            <a:pPr algn="ctr"/>
            <a:r>
              <a:rPr lang="it-IT" sz="2100" dirty="0" smtClean="0">
                <a:ln>
                  <a:solidFill>
                    <a:srgbClr val="9D1B01"/>
                  </a:solidFill>
                </a:ln>
                <a:solidFill>
                  <a:srgbClr val="FA5022"/>
                </a:solidFill>
                <a:latin typeface="Stencil Std" pitchFamily="82" charset="0"/>
              </a:rPr>
              <a:t>Scriviamo TUTTO </a:t>
            </a:r>
            <a:r>
              <a:rPr lang="it-IT" sz="2100" dirty="0" err="1" smtClean="0">
                <a:ln>
                  <a:solidFill>
                    <a:srgbClr val="9D1B01"/>
                  </a:solidFill>
                </a:ln>
                <a:solidFill>
                  <a:srgbClr val="FA5022"/>
                </a:solidFill>
                <a:latin typeface="Stencil Std" pitchFamily="82" charset="0"/>
              </a:rPr>
              <a:t>CIò</a:t>
            </a:r>
            <a:r>
              <a:rPr lang="it-IT" sz="2100" dirty="0" smtClean="0">
                <a:ln>
                  <a:solidFill>
                    <a:srgbClr val="9D1B01"/>
                  </a:solidFill>
                </a:ln>
                <a:solidFill>
                  <a:srgbClr val="FA5022"/>
                </a:solidFill>
                <a:latin typeface="Stencil Std" pitchFamily="82" charset="0"/>
              </a:rPr>
              <a:t> CHE PERCEPIAMO CON I nostri SENSI </a:t>
            </a:r>
            <a:endParaRPr lang="it-IT" sz="2100" dirty="0">
              <a:ln>
                <a:solidFill>
                  <a:srgbClr val="9D1B01"/>
                </a:solidFill>
              </a:ln>
              <a:solidFill>
                <a:srgbClr val="FA5022"/>
              </a:solidFill>
              <a:latin typeface="Stencil Std" pitchFamily="8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0034" y="2428868"/>
            <a:ext cx="1357322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gusto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cxnSp>
        <p:nvCxnSpPr>
          <p:cNvPr id="16" name="Connettore 4 15"/>
          <p:cNvCxnSpPr>
            <a:stCxn id="14" idx="3"/>
          </p:cNvCxnSpPr>
          <p:nvPr/>
        </p:nvCxnSpPr>
        <p:spPr>
          <a:xfrm>
            <a:off x="1857356" y="2628923"/>
            <a:ext cx="1000132" cy="514325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928662" y="3714752"/>
            <a:ext cx="1357322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vista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8596" y="4914939"/>
            <a:ext cx="1357322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tatto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cxnSp>
        <p:nvCxnSpPr>
          <p:cNvPr id="19" name="Connettore 4 18"/>
          <p:cNvCxnSpPr/>
          <p:nvPr/>
        </p:nvCxnSpPr>
        <p:spPr>
          <a:xfrm>
            <a:off x="1785918" y="5129253"/>
            <a:ext cx="1000132" cy="514325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7000892" y="3171766"/>
            <a:ext cx="1500198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olfatto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cxnSp>
        <p:nvCxnSpPr>
          <p:cNvPr id="21" name="Connettore 4 20"/>
          <p:cNvCxnSpPr/>
          <p:nvPr/>
        </p:nvCxnSpPr>
        <p:spPr>
          <a:xfrm rot="10800000">
            <a:off x="6000760" y="2857496"/>
            <a:ext cx="1000132" cy="514325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000892" y="5029154"/>
            <a:ext cx="1500198" cy="400110"/>
          </a:xfrm>
          <a:prstGeom prst="rect">
            <a:avLst/>
          </a:prstGeom>
          <a:solidFill>
            <a:srgbClr val="EF9107"/>
          </a:solidFill>
          <a:ln w="2222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6B116D"/>
                </a:solidFill>
                <a:latin typeface="Stencil Std" pitchFamily="82" charset="0"/>
              </a:rPr>
              <a:t>udito</a:t>
            </a:r>
            <a:endParaRPr lang="it-IT" sz="2000" dirty="0">
              <a:solidFill>
                <a:srgbClr val="6B116D"/>
              </a:solidFill>
              <a:latin typeface="Stencil Std" pitchFamily="82" charset="0"/>
            </a:endParaRPr>
          </a:p>
        </p:txBody>
      </p:sp>
      <p:cxnSp>
        <p:nvCxnSpPr>
          <p:cNvPr id="23" name="Connettore 4 22"/>
          <p:cNvCxnSpPr/>
          <p:nvPr/>
        </p:nvCxnSpPr>
        <p:spPr>
          <a:xfrm rot="10800000">
            <a:off x="6000760" y="4714884"/>
            <a:ext cx="1000132" cy="514325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>
            <a:off x="2285984" y="3929066"/>
            <a:ext cx="1143008" cy="142876"/>
          </a:xfrm>
          <a:prstGeom prst="bentConnector3">
            <a:avLst>
              <a:gd name="adj1" fmla="val 50000"/>
            </a:avLst>
          </a:prstGeom>
          <a:ln w="2222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3071802" y="2000240"/>
            <a:ext cx="1143008" cy="1285884"/>
          </a:xfrm>
          <a:prstGeom prst="ellipse">
            <a:avLst/>
          </a:prstGeom>
          <a:gradFill flip="none" rotWithShape="1">
            <a:gsLst>
              <a:gs pos="0">
                <a:srgbClr val="FFB9FF"/>
              </a:gs>
              <a:gs pos="50000">
                <a:srgbClr val="FF99FF"/>
              </a:gs>
              <a:gs pos="100000">
                <a:srgbClr val="FF00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0008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1438"/>
            <a:ext cx="9144000" cy="1500174"/>
          </a:xfrm>
        </p:spPr>
        <p:txBody>
          <a:bodyPr>
            <a:normAutofit/>
          </a:bodyPr>
          <a:lstStyle/>
          <a:p>
            <a:r>
              <a:rPr lang="it-IT" sz="46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in quale ordine scrivere</a:t>
            </a:r>
            <a:r>
              <a:rPr lang="it-IT" sz="46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/>
            </a:r>
            <a:br>
              <a:rPr lang="it-IT" sz="46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</a:br>
            <a:r>
              <a:rPr lang="it-IT" sz="46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TESTO DESCRITTIVO</a:t>
            </a:r>
            <a:endParaRPr lang="it-IT" sz="46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4572008"/>
            <a:ext cx="3714776" cy="2123658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Ordine logico</a:t>
            </a:r>
          </a:p>
          <a:p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La descrizione procede </a:t>
            </a:r>
          </a:p>
          <a:p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dal generale al particolare, cioè da una visione d’insieme ai dettagli o viceversa.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71934" y="4572008"/>
            <a:ext cx="4929222" cy="2123658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Ordine spaziale</a:t>
            </a:r>
          </a:p>
          <a:p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La descrizione procede dall'interno verso l’esterno, dall’alto verso il basso, da sinistra a destra o viceversa, oppure dal primo piano allo sfondo.</a:t>
            </a:r>
          </a:p>
        </p:txBody>
      </p:sp>
      <p:pic>
        <p:nvPicPr>
          <p:cNvPr id="8" name="Immagine 7" descr="ragazza e gatto ner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20210"/>
            <a:ext cx="1409700" cy="288036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V="1">
            <a:off x="1714480" y="2928934"/>
            <a:ext cx="1428760" cy="857256"/>
          </a:xfrm>
          <a:prstGeom prst="straightConnector1">
            <a:avLst/>
          </a:prstGeom>
          <a:ln w="38100">
            <a:solidFill>
              <a:srgbClr val="C406D8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testa gatt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40" y="2214554"/>
            <a:ext cx="671310" cy="854394"/>
          </a:xfrm>
          <a:prstGeom prst="rect">
            <a:avLst/>
          </a:prstGeom>
        </p:spPr>
      </p:pic>
      <p:pic>
        <p:nvPicPr>
          <p:cNvPr id="15" name="Immagine 14" descr="campag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7" y="1500174"/>
            <a:ext cx="3020532" cy="3000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2 15"/>
          <p:cNvCxnSpPr/>
          <p:nvPr/>
        </p:nvCxnSpPr>
        <p:spPr>
          <a:xfrm>
            <a:off x="5643570" y="2500306"/>
            <a:ext cx="1500198" cy="1214446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4037009" y="3249611"/>
            <a:ext cx="1071570" cy="1588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0800000" flipV="1">
            <a:off x="1857356" y="2571744"/>
            <a:ext cx="1571636" cy="1143008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mapp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5" y="714356"/>
            <a:ext cx="8071623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357554" y="1643050"/>
            <a:ext cx="23574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FF9933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DESCRIVERE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00034" y="4929198"/>
            <a:ext cx="242889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OGGETTIVO</a:t>
            </a:r>
          </a:p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SOGGETTIVO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286116" y="5000636"/>
            <a:ext cx="250033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LOGICO</a:t>
            </a:r>
          </a:p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SPAZIALE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143636" y="4857760"/>
            <a:ext cx="242889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600" dirty="0" smtClean="0">
                <a:ln>
                  <a:solidFill>
                    <a:srgbClr val="FA5022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INFORMATIVO</a:t>
            </a:r>
          </a:p>
          <a:p>
            <a:pPr algn="ctr"/>
            <a:r>
              <a:rPr lang="it-IT" sz="2600" dirty="0" smtClean="0">
                <a:ln>
                  <a:solidFill>
                    <a:srgbClr val="FA5022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ESPRESSIVO</a:t>
            </a:r>
          </a:p>
          <a:p>
            <a:pPr algn="ctr"/>
            <a:r>
              <a:rPr lang="it-IT" sz="2600" dirty="0" smtClean="0">
                <a:ln>
                  <a:solidFill>
                    <a:srgbClr val="FA5022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PERSUASIVO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357554" y="369159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con ordine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43636" y="369159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a scopo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1472" y="364331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in modo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4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1438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A quale scopo scrivere</a:t>
            </a: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/>
            </a:r>
            <a:b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</a:b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2844" y="1785926"/>
            <a:ext cx="4857784" cy="4786346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Scopo informativo</a:t>
            </a:r>
          </a:p>
          <a:p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Fornire tutte le informazioni utili su un soggetto, in maniera </a:t>
            </a:r>
          </a:p>
          <a:p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completa e fedele: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testi scientifici e divulgativi</a:t>
            </a:r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.</a:t>
            </a:r>
          </a:p>
          <a:p>
            <a:r>
              <a:rPr lang="it-IT" sz="28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Scopo espressivo</a:t>
            </a:r>
          </a:p>
          <a:p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Fornire un’interpretazione personale di un soggetto, comunicando emozioni e stati d’animo: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descrizioni letterarie</a:t>
            </a:r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. </a:t>
            </a:r>
          </a:p>
          <a:p>
            <a:r>
              <a:rPr lang="it-IT" sz="28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Scopo persuasivo</a:t>
            </a:r>
          </a:p>
          <a:p>
            <a:r>
              <a:rPr lang="it-IT" sz="2000" dirty="0" smtClean="0">
                <a:solidFill>
                  <a:srgbClr val="5B0F5D"/>
                </a:solidFill>
                <a:latin typeface="Lucida Sans" pitchFamily="34" charset="0"/>
              </a:rPr>
              <a:t>Fornire una particolare immagine del soggetto, selezionando solo alcuni aspetti: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messaggi pubblicitari</a:t>
            </a:r>
            <a:r>
              <a:rPr lang="it-IT" sz="2400" dirty="0" smtClean="0">
                <a:solidFill>
                  <a:srgbClr val="5B0F5D"/>
                </a:solidFill>
                <a:latin typeface="Lucida Sans" pitchFamily="34" charset="0"/>
              </a:rPr>
              <a:t>. </a:t>
            </a:r>
            <a:endParaRPr lang="it-IT" sz="24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72066" y="3429000"/>
            <a:ext cx="3929090" cy="3139321"/>
          </a:xfrm>
          <a:prstGeom prst="rect">
            <a:avLst/>
          </a:prstGeom>
          <a:solidFill>
            <a:srgbClr val="EA5B0C">
              <a:alpha val="32000"/>
            </a:srgbClr>
          </a:solidFill>
          <a:ln w="25400">
            <a:solidFill>
              <a:srgbClr val="6B116D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n>
                  <a:solidFill>
                    <a:srgbClr val="FA5022"/>
                  </a:solidFill>
                </a:ln>
                <a:solidFill>
                  <a:srgbClr val="C406D8"/>
                </a:solidFill>
                <a:latin typeface="Stencil" pitchFamily="82" charset="0"/>
              </a:rPr>
              <a:t>Esercizio:</a:t>
            </a:r>
          </a:p>
          <a:p>
            <a:r>
              <a:rPr lang="it-IT" b="1" dirty="0" smtClean="0">
                <a:ln>
                  <a:solidFill>
                    <a:srgbClr val="FA5022"/>
                  </a:solidFill>
                </a:ln>
                <a:solidFill>
                  <a:srgbClr val="C406D8"/>
                </a:solidFill>
                <a:latin typeface="+mj-lt"/>
              </a:rPr>
              <a:t>1</a:t>
            </a:r>
            <a:r>
              <a:rPr lang="it-IT" b="1" dirty="0" smtClean="0">
                <a:ln>
                  <a:solidFill>
                    <a:srgbClr val="FA5022"/>
                  </a:solidFill>
                </a:ln>
                <a:solidFill>
                  <a:srgbClr val="C406D8"/>
                </a:solidFill>
                <a:latin typeface="+mj-lt"/>
              </a:rPr>
              <a:t>)</a:t>
            </a:r>
            <a:r>
              <a:rPr lang="it-IT" b="1" dirty="0" smtClean="0">
                <a:solidFill>
                  <a:srgbClr val="5B0F5D"/>
                </a:solidFill>
                <a:latin typeface="Lucida Sans" pitchFamily="34" charset="0"/>
              </a:rPr>
              <a:t> </a:t>
            </a: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Svolgi una ricerca sulla storia del gelato e sulle sue proprietà nutritive.</a:t>
            </a:r>
          </a:p>
          <a:p>
            <a:r>
              <a:rPr lang="it-IT" b="1" dirty="0" smtClean="0">
                <a:ln>
                  <a:solidFill>
                    <a:srgbClr val="FA5022"/>
                  </a:solidFill>
                </a:ln>
                <a:solidFill>
                  <a:srgbClr val="C406D8"/>
                </a:solidFill>
                <a:latin typeface="+mj-lt"/>
              </a:rPr>
              <a:t>2)</a:t>
            </a:r>
            <a:r>
              <a:rPr lang="it-IT" b="1" dirty="0" smtClean="0">
                <a:solidFill>
                  <a:srgbClr val="C406D8"/>
                </a:solidFill>
                <a:latin typeface="+mj-lt"/>
              </a:rPr>
              <a:t> </a:t>
            </a: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Descrivi il gelato più buono che hai mai mangiato!</a:t>
            </a:r>
          </a:p>
          <a:p>
            <a:r>
              <a:rPr lang="it-IT" b="1" dirty="0" smtClean="0">
                <a:ln>
                  <a:solidFill>
                    <a:srgbClr val="FA5022"/>
                  </a:solidFill>
                </a:ln>
                <a:solidFill>
                  <a:srgbClr val="C406D8"/>
                </a:solidFill>
                <a:latin typeface="+mj-lt"/>
              </a:rPr>
              <a:t>3) </a:t>
            </a:r>
            <a:r>
              <a:rPr lang="it-IT" dirty="0" smtClean="0">
                <a:solidFill>
                  <a:srgbClr val="5B0F5D"/>
                </a:solidFill>
                <a:latin typeface="Lucida Sans" pitchFamily="34" charset="0"/>
              </a:rPr>
              <a:t>Cerca su qualche rivista la pubblicità di un gelato, incolla lo slogan sul tuo quaderno e scrivi con quali argomenti si cerca di convincere i lettori a comprarlo.</a:t>
            </a:r>
            <a:endParaRPr lang="it-IT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12" name="Immagine 11" descr="ice-cream-clipart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9046">
            <a:off x="7240571" y="1210053"/>
            <a:ext cx="1200919" cy="240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1" y="2071678"/>
            <a:ext cx="2099356" cy="130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1438"/>
            <a:ext cx="9144000" cy="1500174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Il linguaggio usato</a:t>
            </a: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/>
            </a:r>
            <a:b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</a:br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nel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20" y="1762205"/>
            <a:ext cx="4286280" cy="4524315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lessico</a:t>
            </a:r>
          </a:p>
          <a:p>
            <a:r>
              <a:rPr lang="it-IT" sz="2400" b="1" dirty="0" smtClean="0">
                <a:solidFill>
                  <a:srgbClr val="5B0F5D"/>
                </a:solidFill>
                <a:latin typeface="Lucida Sans" pitchFamily="34" charset="0"/>
              </a:rPr>
              <a:t>Il lessico è ricco e vario con un’elevata presenza di nomi e, soprattutto, aggettivi. Si ricorre spesso a connettivi ed indicatori di luogo. </a:t>
            </a:r>
          </a:p>
          <a:p>
            <a:r>
              <a:rPr lang="it-IT" sz="36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tempi verbali</a:t>
            </a:r>
          </a:p>
          <a:p>
            <a:r>
              <a:rPr lang="it-IT" sz="2400" b="1" dirty="0" smtClean="0">
                <a:solidFill>
                  <a:srgbClr val="5B0F5D"/>
                </a:solidFill>
                <a:latin typeface="Lucida Sans" pitchFamily="34" charset="0"/>
              </a:rPr>
              <a:t>Generalmente, si usano i verbi al presente e all’imperfetto</a:t>
            </a:r>
            <a:r>
              <a:rPr lang="it-IT" sz="2400" dirty="0" smtClean="0">
                <a:solidFill>
                  <a:srgbClr val="5B0F5D"/>
                </a:solidFill>
                <a:latin typeface="Lucida Sans" pitchFamily="34" charset="0"/>
              </a:rPr>
              <a:t>.</a:t>
            </a:r>
            <a:endParaRPr lang="it-IT" sz="22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6" name="Immagine 5" descr="lette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4044898" cy="4643470"/>
          </a:xfrm>
          <a:prstGeom prst="rect">
            <a:avLst/>
          </a:prstGeom>
        </p:spPr>
      </p:pic>
      <p:pic>
        <p:nvPicPr>
          <p:cNvPr id="11" name="Immagine 10" descr="ciao ciondol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6179355"/>
            <a:ext cx="1357290" cy="67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857232"/>
            <a:ext cx="914400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solidFill>
                  <a:srgbClr val="6B116D"/>
                </a:solidFill>
                <a:latin typeface="Stencil Std" pitchFamily="82" charset="0"/>
              </a:rPr>
              <a:t>"FA VEDERE" ATTRAVERSO LE PAROLE </a:t>
            </a:r>
          </a:p>
          <a:p>
            <a:pPr algn="ctr"/>
            <a:r>
              <a:rPr lang="it-IT" sz="2800" dirty="0" smtClean="0">
                <a:solidFill>
                  <a:srgbClr val="6B116D"/>
                </a:solidFill>
                <a:latin typeface="Stencil Std" pitchFamily="82" charset="0"/>
              </a:rPr>
              <a:t>COME sono FATTI</a:t>
            </a:r>
          </a:p>
          <a:p>
            <a:pPr algn="ctr"/>
            <a:r>
              <a:rPr lang="it-IT" sz="2800" dirty="0" smtClean="0">
                <a:solidFill>
                  <a:srgbClr val="6B116D"/>
                </a:solidFill>
                <a:latin typeface="Stencil Std" pitchFamily="82" charset="0"/>
              </a:rPr>
              <a:t>OGGETTI, luoghi, ANIMALI e PERSONE</a:t>
            </a:r>
          </a:p>
          <a:p>
            <a:pPr algn="ctr"/>
            <a:r>
              <a:rPr lang="it-IT" sz="2800" dirty="0" smtClean="0">
                <a:solidFill>
                  <a:srgbClr val="6B116D"/>
                </a:solidFill>
                <a:latin typeface="Stencil Std" pitchFamily="82" charset="0"/>
              </a:rPr>
              <a:t>DESCRIVENDONE LE CARATTERISTICHE </a:t>
            </a:r>
          </a:p>
          <a:p>
            <a:pPr algn="ctr"/>
            <a:r>
              <a:rPr lang="it-IT" sz="2800" dirty="0" smtClean="0">
                <a:solidFill>
                  <a:srgbClr val="6B116D"/>
                </a:solidFill>
                <a:latin typeface="Stencil Std" pitchFamily="82" charset="0"/>
              </a:rPr>
              <a:t>E GLI ASPETTI PIÙ SIGNIFICATIVI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42910" y="385762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A5022"/>
                </a:solidFill>
                <a:latin typeface="Stencil Std" pitchFamily="82" charset="0"/>
              </a:rPr>
              <a:t>fiore</a:t>
            </a:r>
            <a:endParaRPr lang="it-IT" sz="3600" dirty="0" smtClean="0">
              <a:solidFill>
                <a:srgbClr val="FA5022"/>
              </a:solidFill>
              <a:latin typeface="Stencil Std" pitchFamily="82" charset="0"/>
            </a:endParaRPr>
          </a:p>
          <a:p>
            <a:r>
              <a:rPr lang="it-IT" sz="3600" b="1" dirty="0" smtClean="0">
                <a:solidFill>
                  <a:srgbClr val="FA5022"/>
                </a:solidFill>
                <a:latin typeface="Stencil Std" pitchFamily="82" charset="0"/>
              </a:rPr>
              <a:t>rosa</a:t>
            </a:r>
            <a:endParaRPr lang="it-IT" sz="3600" dirty="0" smtClean="0">
              <a:solidFill>
                <a:srgbClr val="FA5022"/>
              </a:solidFill>
              <a:latin typeface="Stencil Std" pitchFamily="82" charset="0"/>
            </a:endParaRPr>
          </a:p>
          <a:p>
            <a:r>
              <a:rPr lang="it-IT" sz="3600" b="1" dirty="0" smtClean="0">
                <a:solidFill>
                  <a:srgbClr val="FA5022"/>
                </a:solidFill>
                <a:latin typeface="Stencil Std" pitchFamily="82" charset="0"/>
              </a:rPr>
              <a:t>gialla</a:t>
            </a:r>
            <a:endParaRPr lang="it-IT" sz="3600" dirty="0" smtClean="0">
              <a:solidFill>
                <a:srgbClr val="FA5022"/>
              </a:solidFill>
              <a:latin typeface="Stencil Std" pitchFamily="82" charset="0"/>
            </a:endParaRPr>
          </a:p>
          <a:p>
            <a:r>
              <a:rPr lang="it-IT" sz="3600" b="1" dirty="0" smtClean="0">
                <a:solidFill>
                  <a:srgbClr val="FA5022"/>
                </a:solidFill>
                <a:latin typeface="Stencil Std" pitchFamily="82" charset="0"/>
              </a:rPr>
              <a:t>profumata</a:t>
            </a:r>
            <a:endParaRPr lang="it-IT" sz="3600" dirty="0">
              <a:solidFill>
                <a:srgbClr val="FA5022"/>
              </a:solidFill>
              <a:latin typeface="Stencil Std" pitchFamily="82" charset="0"/>
            </a:endParaRPr>
          </a:p>
        </p:txBody>
      </p:sp>
      <p:pic>
        <p:nvPicPr>
          <p:cNvPr id="25" name="Immagine 24" descr="ROSA GIALL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73765"/>
            <a:ext cx="3643338" cy="398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9" name="Connettore 2 38"/>
          <p:cNvCxnSpPr/>
          <p:nvPr/>
        </p:nvCxnSpPr>
        <p:spPr>
          <a:xfrm>
            <a:off x="2285984" y="4143380"/>
            <a:ext cx="3143272" cy="1588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2071670" y="4706738"/>
            <a:ext cx="3071834" cy="8146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2500298" y="5286388"/>
            <a:ext cx="2786082" cy="1588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3714744" y="5786454"/>
            <a:ext cx="2000264" cy="1588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it-IT" sz="4800" dirty="0" smtClean="0">
                <a:ln>
                  <a:solidFill>
                    <a:srgbClr val="6B116D"/>
                  </a:solidFill>
                  <a:prstDash val="solid"/>
                </a:ln>
                <a:gradFill flip="none" rotWithShape="1">
                  <a:gsLst>
                    <a:gs pos="0">
                      <a:srgbClr val="6B116D"/>
                    </a:gs>
                    <a:gs pos="43000">
                      <a:srgbClr val="C406D8"/>
                    </a:gs>
                    <a:gs pos="48000">
                      <a:srgbClr val="FF00FF"/>
                    </a:gs>
                    <a:gs pos="100000">
                      <a:srgbClr val="FE5EF3"/>
                    </a:gs>
                  </a:gsLst>
                  <a:lin ang="16200000" scaled="1"/>
                  <a:tileRect/>
                </a:gradFill>
              </a:rPr>
              <a:t>PER SCRIVERE UN TESTO DESCRITTIVO È IMPORTANTE:</a:t>
            </a:r>
            <a:endParaRPr lang="it-IT" sz="4800" dirty="0">
              <a:ln>
                <a:solidFill>
                  <a:srgbClr val="6B116D"/>
                </a:solidFill>
                <a:prstDash val="solid"/>
              </a:ln>
              <a:gradFill flip="none" rotWithShape="1">
                <a:gsLst>
                  <a:gs pos="0">
                    <a:srgbClr val="6B116D"/>
                  </a:gs>
                  <a:gs pos="43000">
                    <a:srgbClr val="C406D8"/>
                  </a:gs>
                  <a:gs pos="48000">
                    <a:srgbClr val="FF00FF"/>
                  </a:gs>
                  <a:gs pos="100000">
                    <a:srgbClr val="FE5EF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0" y="1500174"/>
            <a:ext cx="9144000" cy="714380"/>
          </a:xfrm>
          <a:prstGeom prst="rect">
            <a:avLst/>
          </a:prstGeom>
          <a:solidFill>
            <a:srgbClr val="FFB9FF">
              <a:alpha val="64706"/>
            </a:srgbClr>
          </a:solidFill>
          <a:ln w="19050">
            <a:gradFill flip="none" rotWithShape="1">
              <a:gsLst>
                <a:gs pos="0">
                  <a:srgbClr val="C406D8"/>
                </a:gs>
                <a:gs pos="50000">
                  <a:srgbClr val="FF99FF"/>
                </a:gs>
                <a:gs pos="100000">
                  <a:srgbClr val="FF00FF"/>
                </a:gs>
              </a:gsLst>
              <a:lin ang="13500000" scaled="1"/>
              <a:tileRect/>
            </a:gra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69875" indent="-269875"/>
            <a:r>
              <a:rPr lang="it-IT" sz="2000" b="1" dirty="0" smtClean="0">
                <a:solidFill>
                  <a:srgbClr val="C406D8"/>
                </a:solidFill>
                <a:latin typeface="+mj-lt"/>
              </a:rPr>
              <a:t>1)</a:t>
            </a:r>
            <a:r>
              <a:rPr lang="it-IT" sz="2000" b="1" dirty="0" smtClean="0">
                <a:solidFill>
                  <a:srgbClr val="FA5022"/>
                </a:solidFill>
                <a:latin typeface="+mj-lt"/>
              </a:rPr>
              <a:t>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usare sempre delle </a:t>
            </a:r>
            <a:r>
              <a:rPr lang="it-IT" sz="24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+mj-lt"/>
              </a:rPr>
              <a:t>frasi brevi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, per una maggiore chiarezza della descrizione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0" y="2357430"/>
            <a:ext cx="9144000" cy="1285884"/>
          </a:xfrm>
          <a:prstGeom prst="rect">
            <a:avLst/>
          </a:prstGeom>
          <a:solidFill>
            <a:srgbClr val="FFB9FF">
              <a:alpha val="64706"/>
            </a:srgbClr>
          </a:solidFill>
          <a:ln w="19050">
            <a:gradFill flip="none" rotWithShape="1">
              <a:gsLst>
                <a:gs pos="0">
                  <a:srgbClr val="C406D8"/>
                </a:gs>
                <a:gs pos="50000">
                  <a:srgbClr val="FF99FF"/>
                </a:gs>
                <a:gs pos="100000">
                  <a:srgbClr val="FF00FF"/>
                </a:gs>
              </a:gsLst>
              <a:lin ang="13500000" scaled="1"/>
              <a:tileRect/>
            </a:gra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69875" indent="-269875"/>
            <a:r>
              <a:rPr lang="it-IT" sz="2000" b="1" dirty="0" smtClean="0">
                <a:solidFill>
                  <a:srgbClr val="C406D8"/>
                </a:solidFill>
                <a:latin typeface="+mj-lt"/>
              </a:rPr>
              <a:t>2)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usare sempre termini vari e ricchi, relativi ai </a:t>
            </a:r>
            <a:r>
              <a:rPr lang="it-IT" sz="24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+mj-lt"/>
              </a:rPr>
              <a:t>dati sensoriali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, visivi, uditivi, tattili, olfattivi e gustativi, al fine di fornire un’immagine chiara e precisa della persona, dell’animale, della cosa o del luogo di cui si sta parlando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0" y="3786190"/>
            <a:ext cx="9144000" cy="1785950"/>
          </a:xfrm>
          <a:prstGeom prst="rect">
            <a:avLst/>
          </a:prstGeom>
          <a:solidFill>
            <a:srgbClr val="FFB9FF">
              <a:alpha val="64706"/>
            </a:srgbClr>
          </a:solidFill>
          <a:ln w="19050">
            <a:gradFill flip="none" rotWithShape="1">
              <a:gsLst>
                <a:gs pos="0">
                  <a:srgbClr val="C406D8"/>
                </a:gs>
                <a:gs pos="50000">
                  <a:srgbClr val="FF99FF"/>
                </a:gs>
                <a:gs pos="100000">
                  <a:srgbClr val="FF00FF"/>
                </a:gs>
              </a:gsLst>
              <a:lin ang="13500000" scaled="1"/>
              <a:tileRect/>
            </a:gra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69875" indent="-269875"/>
            <a:r>
              <a:rPr lang="it-IT" sz="2000" b="1" dirty="0" smtClean="0">
                <a:solidFill>
                  <a:srgbClr val="C406D8"/>
                </a:solidFill>
                <a:latin typeface="+mj-lt"/>
              </a:rPr>
              <a:t>3)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usare sempre </a:t>
            </a:r>
            <a:r>
              <a:rPr lang="it-IT" sz="24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+mj-lt"/>
              </a:rPr>
              <a:t>indicatori spaziali</a:t>
            </a:r>
            <a:r>
              <a:rPr lang="it-IT" sz="24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Lucida Sans" pitchFamily="34" charset="0"/>
              </a:rPr>
              <a:t>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come: in basso, in alto, a sinistra, a destra, davanti, in primo piano, dietro, in secondo piano, in lontananza, sullo sfondo </a:t>
            </a:r>
            <a:r>
              <a:rPr lang="it-IT" sz="2000" b="1" dirty="0" err="1" smtClean="0">
                <a:solidFill>
                  <a:srgbClr val="5B0F5D"/>
                </a:solidFill>
                <a:latin typeface="Lucida Sans" pitchFamily="34" charset="0"/>
              </a:rPr>
              <a:t>etc…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, obbligatori per indicare il posizionamento nello spazio della persona, dell'animale, dell'ambiente o dell'oggetto che si sta descrivendo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0" y="5715016"/>
            <a:ext cx="9144000" cy="1000132"/>
          </a:xfrm>
          <a:prstGeom prst="rect">
            <a:avLst/>
          </a:prstGeom>
          <a:solidFill>
            <a:srgbClr val="FFB9FF">
              <a:alpha val="64706"/>
            </a:srgbClr>
          </a:solidFill>
          <a:ln w="19050">
            <a:gradFill flip="none" rotWithShape="1">
              <a:gsLst>
                <a:gs pos="0">
                  <a:srgbClr val="C406D8"/>
                </a:gs>
                <a:gs pos="50000">
                  <a:srgbClr val="FF99FF"/>
                </a:gs>
                <a:gs pos="100000">
                  <a:srgbClr val="FF00FF"/>
                </a:gs>
              </a:gsLst>
              <a:lin ang="13500000" scaled="1"/>
              <a:tileRect/>
            </a:gra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69875" indent="-269875"/>
            <a:r>
              <a:rPr lang="it-IT" sz="2000" dirty="0" smtClean="0">
                <a:solidFill>
                  <a:srgbClr val="C406D8"/>
                </a:solidFill>
                <a:latin typeface="+mj-lt"/>
              </a:rPr>
              <a:t>4) 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usare sempre gli </a:t>
            </a:r>
            <a:r>
              <a:rPr lang="it-IT" sz="2400" dirty="0" smtClean="0">
                <a:ln>
                  <a:solidFill>
                    <a:srgbClr val="5B0F5D"/>
                  </a:solidFill>
                </a:ln>
                <a:solidFill>
                  <a:srgbClr val="FA5022"/>
                </a:solidFill>
                <a:latin typeface="+mj-lt"/>
              </a:rPr>
              <a:t>aggettivi</a:t>
            </a:r>
            <a:r>
              <a:rPr lang="it-IT" sz="2000" b="1" dirty="0" smtClean="0">
                <a:solidFill>
                  <a:srgbClr val="5B0F5D"/>
                </a:solidFill>
                <a:latin typeface="Lucida Sans" pitchFamily="34" charset="0"/>
              </a:rPr>
              <a:t>, fondamentali per indicare le qualità da riferire alla persona, all'animale, alla cosa o all'ambiente che si vuole descrivere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2 17"/>
          <p:cNvCxnSpPr/>
          <p:nvPr/>
        </p:nvCxnSpPr>
        <p:spPr>
          <a:xfrm rot="5400000">
            <a:off x="4037009" y="3249611"/>
            <a:ext cx="1071570" cy="1588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10800000" flipV="1">
            <a:off x="1928795" y="2428867"/>
            <a:ext cx="1571636" cy="1143008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643570" y="2428868"/>
            <a:ext cx="1500198" cy="1214446"/>
          </a:xfrm>
          <a:prstGeom prst="straightConnector1">
            <a:avLst/>
          </a:prstGeom>
          <a:ln w="63500" cap="rnd">
            <a:gradFill flip="none" rotWithShape="1">
              <a:gsLst>
                <a:gs pos="0">
                  <a:srgbClr val="FF00FF"/>
                </a:gs>
                <a:gs pos="50000">
                  <a:srgbClr val="6B116D"/>
                </a:gs>
                <a:gs pos="100000">
                  <a:srgbClr val="C406D8"/>
                </a:gs>
                <a:gs pos="100000">
                  <a:srgbClr val="FE5EF3"/>
                </a:gs>
              </a:gsLst>
              <a:lin ang="10800000" scaled="1"/>
              <a:tileRect/>
            </a:gradFill>
            <a:prstDash val="sysDot"/>
            <a:headEnd type="oval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mappa 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857232"/>
            <a:ext cx="794522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357554" y="1643050"/>
            <a:ext cx="23574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FF9933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DESCRIVERE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71472" y="5072074"/>
            <a:ext cx="242889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OGGETTIVO</a:t>
            </a:r>
          </a:p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5B0F5D"/>
                </a:solidFill>
                <a:latin typeface="Stencil" pitchFamily="82" charset="0"/>
              </a:rPr>
              <a:t>SOGGETTIVO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357554" y="5000636"/>
            <a:ext cx="23574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LOGICO</a:t>
            </a:r>
          </a:p>
          <a:p>
            <a:pPr algn="ctr"/>
            <a:r>
              <a:rPr lang="it-IT" sz="28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SPAZIALE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143636" y="4714884"/>
            <a:ext cx="242889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6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INFORMATIVO</a:t>
            </a:r>
          </a:p>
          <a:p>
            <a:pPr algn="ctr"/>
            <a:r>
              <a:rPr lang="it-IT" sz="26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ESPRESSIVO</a:t>
            </a:r>
          </a:p>
          <a:p>
            <a:pPr algn="ctr"/>
            <a:r>
              <a:rPr lang="it-IT" sz="2600" dirty="0" smtClean="0">
                <a:ln>
                  <a:solidFill>
                    <a:srgbClr val="800080"/>
                  </a:solidFill>
                </a:ln>
                <a:solidFill>
                  <a:srgbClr val="FA5022"/>
                </a:solidFill>
                <a:latin typeface="Stencil" pitchFamily="82" charset="0"/>
              </a:rPr>
              <a:t>PERSUASIVO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357554" y="369159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con ordine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43636" y="369159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a scopo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1472" y="364331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 smtClean="0">
                <a:ln>
                  <a:solidFill>
                    <a:srgbClr val="5B0F5D"/>
                  </a:solidFill>
                </a:ln>
                <a:solidFill>
                  <a:srgbClr val="FF00FF"/>
                </a:solidFill>
                <a:latin typeface="Elephant" pitchFamily="18" charset="0"/>
              </a:rPr>
              <a:t>in modo</a:t>
            </a:r>
            <a:endParaRPr lang="it-IT" sz="3200" i="1" dirty="0">
              <a:ln>
                <a:solidFill>
                  <a:srgbClr val="5B0F5D"/>
                </a:solidFill>
              </a:ln>
              <a:solidFill>
                <a:srgbClr val="FF00FF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4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A5022"/>
                </a:solidFill>
                <a:latin typeface="+mj-lt"/>
              </a:rPr>
              <a:t>la descrizione oggettiva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13488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B0F5D"/>
                </a:solidFill>
                <a:latin typeface="Lucida Sans" pitchFamily="34" charset="0"/>
              </a:rPr>
              <a:t>si realizza attraverso l'elenco di una serie di dati che possono essere osservati da tutti.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214554"/>
            <a:ext cx="5786446" cy="3293209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A5022"/>
                </a:solidFill>
                <a:latin typeface="Elephant" pitchFamily="18" charset="0"/>
              </a:rPr>
              <a:t>Esempio di descrizione oggettiva</a:t>
            </a:r>
          </a:p>
          <a:p>
            <a:r>
              <a:rPr lang="it-IT" sz="2400" dirty="0" smtClean="0">
                <a:solidFill>
                  <a:srgbClr val="5B0F5D"/>
                </a:solidFill>
                <a:latin typeface="Lucida Sans" pitchFamily="34" charset="0"/>
              </a:rPr>
              <a:t>… </a:t>
            </a:r>
            <a:r>
              <a:rPr lang="it-IT" sz="2400" i="1" dirty="0" smtClean="0">
                <a:solidFill>
                  <a:srgbClr val="5B0F5D"/>
                </a:solidFill>
                <a:latin typeface="Lucida Sans" pitchFamily="34" charset="0"/>
              </a:rPr>
              <a:t>è una ragazzina di undici anni. E' magra, ha la carnagione chiara e gli occhi azzurri, i capelli sono biondi, lisci e lunghi. Indossa un maglietta di cotone rosa con le maniche a righe. Ha con sé un libro.</a:t>
            </a:r>
            <a:endParaRPr lang="it-IT" sz="24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6" name="Immagine 5" descr="lettri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192682"/>
            <a:ext cx="3714744" cy="46653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5572140"/>
            <a:ext cx="5000628" cy="120032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5B0F5D"/>
                </a:solidFill>
                <a:latin typeface="Lucida Sans" pitchFamily="34" charset="0"/>
              </a:rPr>
              <a:t>Tutti possiamo verificare e confermare questi dati proprio perché sono oggettivi.</a:t>
            </a:r>
            <a:endParaRPr lang="it-IT" sz="2400" b="1" dirty="0">
              <a:solidFill>
                <a:srgbClr val="5B0F5D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it-IT" sz="54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endParaRPr lang="it-IT" sz="54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A5022"/>
                </a:solidFill>
                <a:latin typeface="+mj-lt"/>
              </a:rPr>
              <a:t>la descrizione soggettiva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1348824"/>
            <a:ext cx="878687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it-IT" sz="2300" b="1" dirty="0" smtClean="0">
                <a:solidFill>
                  <a:srgbClr val="5B0F5D"/>
                </a:solidFill>
                <a:latin typeface="Lucida Sans" pitchFamily="34" charset="0"/>
              </a:rPr>
              <a:t>La descrizione soggettiva è personale, cioè chi scrive esprime impressioni, sensazioni, opinioni, che sono solo sue e non sono sempre condivise dagli altri. </a:t>
            </a:r>
            <a:endParaRPr lang="it-IT" sz="2300" dirty="0">
              <a:solidFill>
                <a:srgbClr val="5B0F5D"/>
              </a:solidFill>
              <a:latin typeface="Lucida Sans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2428868"/>
            <a:ext cx="8786874" cy="2251899"/>
          </a:xfrm>
          <a:prstGeom prst="rect">
            <a:avLst/>
          </a:prstGeom>
          <a:gradFill flip="none" rotWithShape="1"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  <a:tileRect/>
          </a:gradFill>
          <a:ln w="19050">
            <a:solidFill>
              <a:srgbClr val="FA5022"/>
            </a:solidFill>
            <a:prstDash val="sysDash"/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A5022"/>
                </a:solidFill>
                <a:latin typeface="Elephant" pitchFamily="18" charset="0"/>
              </a:rPr>
              <a:t>Esempio di descrizione soggettiva</a:t>
            </a:r>
          </a:p>
          <a:p>
            <a:pPr>
              <a:lnSpc>
                <a:spcPts val="2600"/>
              </a:lnSpc>
            </a:pPr>
            <a:r>
              <a:rPr lang="it-IT" sz="2100" dirty="0" smtClean="0">
                <a:solidFill>
                  <a:srgbClr val="5B0F5D"/>
                </a:solidFill>
                <a:latin typeface="Lucida Sans" pitchFamily="34" charset="0"/>
              </a:rPr>
              <a:t>… </a:t>
            </a:r>
            <a:r>
              <a:rPr lang="it-IT" sz="2100" i="1" dirty="0" smtClean="0">
                <a:solidFill>
                  <a:srgbClr val="5B0F5D"/>
                </a:solidFill>
                <a:latin typeface="Lucida Sans" pitchFamily="34" charset="0"/>
              </a:rPr>
              <a:t>è una ragazzina allegra e bella come il sole. Ha un viso dolce e dei capelli biondi luminosi come l'oro e morbidi come la seta. I suoi occhi, azzurri come il cielo, infondono fiducia e simpatia. E' vestita in modo semplice e sportivo: jeans e una maglietta rosa molto carina. Porta sempre con sé qualche libro interessante.</a:t>
            </a:r>
            <a:endParaRPr lang="it-IT" sz="2100" dirty="0">
              <a:solidFill>
                <a:srgbClr val="5B0F5D"/>
              </a:solidFill>
              <a:latin typeface="Lucida Sans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282" y="4714884"/>
            <a:ext cx="7572428" cy="2092881"/>
          </a:xfrm>
          <a:prstGeom prst="rect">
            <a:avLst/>
          </a:prstGeom>
          <a:noFill/>
          <a:ln w="19050">
            <a:noFill/>
            <a:prstDash val="sysDash"/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it-IT" sz="2100" b="1" dirty="0" smtClean="0">
                <a:solidFill>
                  <a:srgbClr val="5B0F5D"/>
                </a:solidFill>
                <a:latin typeface="Lucida Sans" pitchFamily="34" charset="0"/>
              </a:rPr>
              <a:t>Non a tutti può sembrare bella o simpatica, non tutti possono dire che ha gli occhi azzurri come il cielo, qualcuno potrebbe dire “come il mare”, non a tutti può piacere la sua maglietta o trovare interessanti le sue letture. Nella descrizione soggettiva è importante fare i </a:t>
            </a:r>
            <a:r>
              <a:rPr lang="it-IT" sz="2100" b="1" dirty="0" smtClean="0">
                <a:solidFill>
                  <a:srgbClr val="FA5022"/>
                </a:solidFill>
                <a:latin typeface="Lucida Sans" pitchFamily="34" charset="0"/>
              </a:rPr>
              <a:t>paragoni</a:t>
            </a:r>
            <a:r>
              <a:rPr lang="it-IT" sz="2100" b="1" dirty="0" smtClean="0">
                <a:solidFill>
                  <a:srgbClr val="5B0F5D"/>
                </a:solidFill>
                <a:latin typeface="Lucida Sans" pitchFamily="34" charset="0"/>
              </a:rPr>
              <a:t> usando la parola "</a:t>
            </a:r>
            <a:r>
              <a:rPr lang="it-IT" sz="2100" b="1" dirty="0" smtClean="0">
                <a:solidFill>
                  <a:srgbClr val="FA5022"/>
                </a:solidFill>
                <a:latin typeface="Lucida Sans" pitchFamily="34" charset="0"/>
              </a:rPr>
              <a:t>come</a:t>
            </a:r>
            <a:r>
              <a:rPr lang="it-IT" sz="2100" b="1" dirty="0" smtClean="0">
                <a:solidFill>
                  <a:srgbClr val="5B0F5D"/>
                </a:solidFill>
                <a:latin typeface="Lucida Sans" pitchFamily="34" charset="0"/>
              </a:rPr>
              <a:t>“.</a:t>
            </a:r>
            <a:endParaRPr lang="it-IT" sz="2100" dirty="0">
              <a:solidFill>
                <a:srgbClr val="5B0F5D"/>
              </a:solidFill>
              <a:latin typeface="Lucida Sans" pitchFamily="34" charset="0"/>
            </a:endParaRPr>
          </a:p>
        </p:txBody>
      </p:sp>
      <p:pic>
        <p:nvPicPr>
          <p:cNvPr id="9" name="Immagine 8" descr="lettri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5063672"/>
            <a:ext cx="1428728" cy="1794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it-IT" sz="52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il TESTO DESCRITTIVO</a:t>
            </a:r>
            <a:br>
              <a:rPr lang="it-IT" sz="52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</a:br>
            <a:r>
              <a:rPr lang="it-IT" sz="52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descrivere una persona</a:t>
            </a:r>
            <a:endParaRPr lang="it-IT" sz="52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500174"/>
            <a:ext cx="9144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per descrivere una persona bisogna considerare alcuni aspetti importanti: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57554" y="2560164"/>
            <a:ext cx="5643570" cy="4154984"/>
          </a:xfrm>
          <a:prstGeom prst="rect">
            <a:avLst/>
          </a:prstGeom>
          <a:gradFill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5400000" scaled="1"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chi è, un amico, un parente, un estraneo... 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come si chiama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l'aspetto fisico 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l'abbigliamento 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il carattere: pregi e difetti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il temperamento, l'umore: nervoso, calmo, riflessivo, sognatore... 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l'indole o l'animo: buono, cattivo...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i suoi interessi: sport, </a:t>
            </a:r>
            <a:r>
              <a:rPr lang="it-IT" sz="2200" b="1" dirty="0" err="1" smtClean="0">
                <a:solidFill>
                  <a:srgbClr val="6B116D"/>
                </a:solidFill>
                <a:latin typeface="Lucida Sans" pitchFamily="34" charset="0"/>
              </a:rPr>
              <a:t>hobbies</a:t>
            </a: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...</a:t>
            </a:r>
          </a:p>
          <a:p>
            <a:pPr marL="269875" indent="-269875">
              <a:buSzPct val="120000"/>
              <a:buBlip>
                <a:blip r:embed="rId3"/>
              </a:buBlip>
            </a:pPr>
            <a:r>
              <a:rPr lang="it-IT" sz="2200" b="1" dirty="0" smtClean="0">
                <a:solidFill>
                  <a:srgbClr val="6B116D"/>
                </a:solidFill>
                <a:latin typeface="Lucida Sans" pitchFamily="34" charset="0"/>
              </a:rPr>
              <a:t>i sentimenti che suscita negli altri: simpatia, invidia...</a:t>
            </a:r>
            <a:endParaRPr lang="it-IT" sz="2200" b="1" dirty="0">
              <a:solidFill>
                <a:srgbClr val="6B116D"/>
              </a:solidFill>
              <a:latin typeface="Lucida Sans" pitchFamily="34" charset="0"/>
            </a:endParaRPr>
          </a:p>
        </p:txBody>
      </p:sp>
      <p:pic>
        <p:nvPicPr>
          <p:cNvPr id="8" name="Immagine 7" descr="Bionda pensierosa ros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60" y="2500306"/>
            <a:ext cx="3211846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71438"/>
            <a:ext cx="9144000" cy="857232"/>
          </a:xfrm>
        </p:spPr>
        <p:txBody>
          <a:bodyPr>
            <a:normAutofit/>
          </a:bodyPr>
          <a:lstStyle/>
          <a:p>
            <a:r>
              <a:rPr lang="it-IT" sz="4800" dirty="0" err="1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deScrivere</a:t>
            </a:r>
            <a:r>
              <a:rPr lang="it-IT" sz="4800" dirty="0" smtClean="0">
                <a:gradFill flip="none" rotWithShape="1">
                  <a:gsLst>
                    <a:gs pos="0">
                      <a:srgbClr val="FA5022">
                        <a:shade val="30000"/>
                        <a:satMod val="115000"/>
                      </a:srgbClr>
                    </a:gs>
                    <a:gs pos="50000">
                      <a:srgbClr val="FA5022">
                        <a:shade val="67500"/>
                        <a:satMod val="115000"/>
                      </a:srgbClr>
                    </a:gs>
                    <a:gs pos="100000">
                      <a:srgbClr val="FA502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Stencil Std" pitchFamily="82" charset="0"/>
              </a:rPr>
              <a:t> </a:t>
            </a:r>
            <a:r>
              <a:rPr lang="it-IT" sz="4800" dirty="0" smtClean="0">
                <a:gradFill flip="none" rotWithShape="1">
                  <a:gsLst>
                    <a:gs pos="0">
                      <a:srgbClr val="C406D8">
                        <a:shade val="30000"/>
                        <a:satMod val="115000"/>
                      </a:srgbClr>
                    </a:gs>
                    <a:gs pos="50000">
                      <a:srgbClr val="C406D8">
                        <a:shade val="67500"/>
                        <a:satMod val="115000"/>
                      </a:srgbClr>
                    </a:gs>
                    <a:gs pos="100000">
                      <a:srgbClr val="C406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tencil Std" pitchFamily="82" charset="0"/>
              </a:rPr>
              <a:t>una persona</a:t>
            </a:r>
            <a:endParaRPr lang="it-IT" sz="4800" dirty="0">
              <a:gradFill flip="none" rotWithShape="1">
                <a:gsLst>
                  <a:gs pos="0">
                    <a:srgbClr val="C406D8">
                      <a:shade val="30000"/>
                      <a:satMod val="115000"/>
                    </a:srgbClr>
                  </a:gs>
                  <a:gs pos="50000">
                    <a:srgbClr val="C406D8">
                      <a:shade val="67500"/>
                      <a:satMod val="115000"/>
                    </a:srgbClr>
                  </a:gs>
                  <a:gs pos="100000">
                    <a:srgbClr val="C406D8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tencil Std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714356"/>
            <a:ext cx="9144000" cy="536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200" dirty="0" smtClean="0">
                <a:solidFill>
                  <a:srgbClr val="6B116D"/>
                </a:solidFill>
                <a:latin typeface="Elephant" pitchFamily="18" charset="0"/>
              </a:rPr>
              <a:t>Schema per la descrizione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5752" y="1236725"/>
            <a:ext cx="8572528" cy="5478423"/>
          </a:xfrm>
          <a:prstGeom prst="rect">
            <a:avLst/>
          </a:prstGeom>
          <a:gradFill flip="none" rotWithShape="1">
            <a:gsLst>
              <a:gs pos="0">
                <a:srgbClr val="FF99FF">
                  <a:alpha val="40000"/>
                </a:srgbClr>
              </a:gs>
              <a:gs pos="43000">
                <a:srgbClr val="FFCCFF">
                  <a:alpha val="28000"/>
                </a:srgbClr>
              </a:gs>
            </a:gsLst>
            <a:lin ang="10800000" scaled="1"/>
            <a:tileRect/>
          </a:gradFill>
          <a:ln w="19050">
            <a:solidFill>
              <a:srgbClr val="FA502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+mj-lt"/>
              </a:rPr>
              <a:t>PRESENTAZIONE: 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Nome, età, chi è, che lavoro/attività svolge. 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+mj-lt"/>
              </a:rPr>
              <a:t>DATI FISICI: 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Altezza, corporatura, forma del viso, espressione, capelli, occhi, sguardo, naso, orecchie, bocca, mani, piedi, varie parti del corpo...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+mj-lt"/>
              </a:rPr>
              <a:t>ABBIGLIAMENTO: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Genere di abbigliamento preferito (classico, sportivo, elegante, </a:t>
            </a:r>
            <a:r>
              <a:rPr lang="it-IT" sz="1900" dirty="0" err="1" smtClean="0">
                <a:solidFill>
                  <a:srgbClr val="5B0F5D"/>
                </a:solidFill>
                <a:latin typeface="Lucida Sans" pitchFamily="34" charset="0"/>
              </a:rPr>
              <a:t>trandy</a:t>
            </a: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...), curato, trascurato, alla moda, tipo di indumenti indossati abitualmente o al momento della descrizione, scarpe e accessori. 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+mj-lt"/>
              </a:rPr>
              <a:t>DATI CARATTERIALI: 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Carattere e umore, pregi e difetti, comportamento e abitudini, gusti e interessi. 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+mj-lt"/>
              </a:rPr>
              <a:t>CONCLUSIONI: </a:t>
            </a:r>
          </a:p>
          <a:p>
            <a:pPr>
              <a:lnSpc>
                <a:spcPts val="2100"/>
              </a:lnSpc>
            </a:pP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Al termine di una descrizione, si possono aggiungere delle </a:t>
            </a:r>
            <a:r>
              <a:rPr lang="it-IT" sz="1900" b="1" dirty="0" smtClean="0">
                <a:solidFill>
                  <a:srgbClr val="FA5022"/>
                </a:solidFill>
                <a:latin typeface="Lucida Sans" pitchFamily="34" charset="0"/>
              </a:rPr>
              <a:t>opinioni personali</a:t>
            </a: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 relative a noi stessi o ad un’altra persona descritta e al nostro rapporto con lei. </a:t>
            </a:r>
          </a:p>
          <a:p>
            <a:pPr>
              <a:lnSpc>
                <a:spcPts val="2100"/>
              </a:lnSpc>
            </a:pPr>
            <a:r>
              <a:rPr lang="it-IT" sz="1900" b="1" u="sng" dirty="0" smtClean="0">
                <a:solidFill>
                  <a:srgbClr val="5B0F5D"/>
                </a:solidFill>
                <a:latin typeface="Lucida Sans" pitchFamily="34" charset="0"/>
              </a:rPr>
              <a:t>Noi stessi</a:t>
            </a: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: cosa cambieremmo in noi, cosa vogliamo migliorare, cosa ci piacerebbe diventare, cosa crediamo che gli altri pensino di noi … </a:t>
            </a:r>
          </a:p>
          <a:p>
            <a:pPr>
              <a:lnSpc>
                <a:spcPts val="2100"/>
              </a:lnSpc>
            </a:pPr>
            <a:r>
              <a:rPr lang="it-IT" sz="1900" b="1" u="sng" dirty="0" smtClean="0">
                <a:solidFill>
                  <a:srgbClr val="5B0F5D"/>
                </a:solidFill>
                <a:latin typeface="Lucida Sans" pitchFamily="34" charset="0"/>
              </a:rPr>
              <a:t>Gli altri</a:t>
            </a:r>
            <a:r>
              <a:rPr lang="it-IT" sz="1900" dirty="0" smtClean="0">
                <a:solidFill>
                  <a:srgbClr val="5B0F5D"/>
                </a:solidFill>
                <a:latin typeface="Lucida Sans" pitchFamily="34" charset="0"/>
              </a:rPr>
              <a:t>: cosa vorremmo che cambiassero, cosa pensiamo di loro, che rapporto vorremmo avere nel futuro con queste persone...</a:t>
            </a:r>
            <a:endParaRPr lang="it-IT" sz="1900" dirty="0">
              <a:solidFill>
                <a:srgbClr val="5B0F5D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ttoni">
      <a:majorFont>
        <a:latin typeface="Stenci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1682</Words>
  <Application>Microsoft Office PowerPoint</Application>
  <PresentationFormat>Presentazione su schermo (4:3)</PresentationFormat>
  <Paragraphs>223</Paragraphs>
  <Slides>23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IL TESTO DESCRITTIVO</vt:lpstr>
      <vt:lpstr>IL TESTO DESCRITTIVO</vt:lpstr>
      <vt:lpstr>IL TESTO DESCRITTIVO</vt:lpstr>
      <vt:lpstr>PER SCRIVERE UN TESTO DESCRITTIVO È IMPORTANTE:</vt:lpstr>
      <vt:lpstr>IL TESTO DESCRITTIVO</vt:lpstr>
      <vt:lpstr>IL TESTO DESCRITTIVO</vt:lpstr>
      <vt:lpstr>IL TESTO DESCRITTIVO</vt:lpstr>
      <vt:lpstr>il TESTO DESCRITTIVO descrivere una persona</vt:lpstr>
      <vt:lpstr>deScrivere una persona</vt:lpstr>
      <vt:lpstr>deScrivi una persona</vt:lpstr>
      <vt:lpstr>deScrivere un animale</vt:lpstr>
      <vt:lpstr>deScrivi un animale</vt:lpstr>
      <vt:lpstr>deScrivere un oggetto</vt:lpstr>
      <vt:lpstr>deScrivi degli oggetti</vt:lpstr>
      <vt:lpstr>il TESTO DESCRITTIVO descrivere un luogo</vt:lpstr>
      <vt:lpstr>descrivi un paesaggio</vt:lpstr>
      <vt:lpstr>descrivi un paesaggio</vt:lpstr>
      <vt:lpstr>descrivi un ambiente</vt:lpstr>
      <vt:lpstr>IL TESTO DESCRITTIVO</vt:lpstr>
      <vt:lpstr>in quale ordine scrivere un TESTO DESCRITTIVO</vt:lpstr>
      <vt:lpstr>IL TESTO DESCRITTIVO</vt:lpstr>
      <vt:lpstr>A quale scopo scrivere un TESTO DESCRITTIVO</vt:lpstr>
      <vt:lpstr>Il linguaggio usato nel TESTO DESCRITTIVO</vt:lpstr>
    </vt:vector>
  </TitlesOfParts>
  <Company>&gt;.&lt;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TESTO DESCRITTIVO</dc:title>
  <dc:subject>SCRIVERE</dc:subject>
  <dc:creator>DANIELA CONTRADA</dc:creator>
  <cp:keywords>DESCRIZIONE</cp:keywords>
  <cp:lastModifiedBy>Pc</cp:lastModifiedBy>
  <cp:revision>194</cp:revision>
  <dcterms:created xsi:type="dcterms:W3CDTF">2013-07-20T09:46:50Z</dcterms:created>
  <dcterms:modified xsi:type="dcterms:W3CDTF">2013-07-27T10:25:25Z</dcterms:modified>
  <cp:category>ITALIANO</cp:category>
</cp:coreProperties>
</file>